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71" r:id="rId9"/>
    <p:sldId id="272" r:id="rId10"/>
    <p:sldId id="273" r:id="rId11"/>
    <p:sldId id="262" r:id="rId12"/>
    <p:sldId id="263" r:id="rId13"/>
    <p:sldId id="264" r:id="rId14"/>
    <p:sldId id="266" r:id="rId15"/>
    <p:sldId id="267" r:id="rId16"/>
    <p:sldId id="270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7" d="100"/>
          <a:sy n="67" d="100"/>
        </p:scale>
        <p:origin x="148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07DD60-C616-4C73-AF14-07EE1F978D60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B6EAD08-E24E-4B30-BBF8-8A245B47B1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https/novob.dagestanschool.ru/?section_id=32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4632" cy="25202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РАБОТА ШКОЛЫ-УЧАСТНИЦЫ ПРОЕКТА 500</a:t>
            </a: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b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АНТИРИСКОВЫХ ПРОГРАММ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2279104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</a:rPr>
              <a:t>Уча других мы учимся сами.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HP1\Desktop\Baner5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8640"/>
            <a:ext cx="5328592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HP1\Downloads\WhatsApp Image 2021-10-09 at 15.14.5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419872" y="3573016"/>
            <a:ext cx="5269388" cy="3005198"/>
          </a:xfrm>
          <a:prstGeom prst="rect">
            <a:avLst/>
          </a:prstGeom>
          <a:noFill/>
        </p:spPr>
      </p:pic>
      <p:pic>
        <p:nvPicPr>
          <p:cNvPr id="30723" name="Picture 3" descr="C:\Users\HP1\Downloads\WhatsApp Image 2021-10-09 at 15.13.5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5904656" cy="3099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635896" y="-2889972"/>
            <a:ext cx="5112568" cy="880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lang="ru-RU" b="1" dirty="0">
              <a:solidFill>
                <a:srgbClr val="C55A11"/>
              </a:solidFill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lang="ru-RU" b="1" dirty="0">
              <a:solidFill>
                <a:srgbClr val="C55A11"/>
              </a:solidFill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lang="ru-RU" b="1" dirty="0">
              <a:solidFill>
                <a:srgbClr val="C55A11"/>
              </a:solidFill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lang="ru-RU" b="1" dirty="0">
              <a:solidFill>
                <a:srgbClr val="C55A11"/>
              </a:solidFill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lang="ru-RU" b="1" dirty="0">
              <a:solidFill>
                <a:srgbClr val="C55A11"/>
              </a:solidFill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4429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34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55A1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2.НИЗКАЯ УЧЕБНАЯ МОТИВАЦИЯ ОБУЧАЮЩИХСЯ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55A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поиска причин проблем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проведен анализ возможных причин снижения мотивации учения школьников (учителями-предметниками и классными руководителями).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Отобраны технологии решения проблемы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проведена активная работа администрации ОО и учителей-предметников по привлечению обучающихся к участию в проектах и конкурсах: в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онлайн-олимпиадах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«Сириус»,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«Большая перемена». Такая работа привела к росту числа обучающихся, ставших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призѐрами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олимпиад и конкурсов различных уровней и направленности.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34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Большое количество обучающихся участвую в различных проектах молодежного движения«Российское движение школьников» и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Юнармия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HP1\Desktop\WhatsApp Image 2021-10-08 at 16.35.47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3168352" cy="2448272"/>
          </a:xfrm>
          <a:prstGeom prst="rect">
            <a:avLst/>
          </a:prstGeom>
          <a:noFill/>
        </p:spPr>
      </p:pic>
      <p:pic>
        <p:nvPicPr>
          <p:cNvPr id="19459" name="Picture 3" descr="C:\Users\HP1\Desktop\WhatsApp Image 2021-10-08 at 16.35.4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36912"/>
            <a:ext cx="3168352" cy="2016224"/>
          </a:xfrm>
          <a:prstGeom prst="rect">
            <a:avLst/>
          </a:prstGeom>
          <a:noFill/>
        </p:spPr>
      </p:pic>
      <p:pic>
        <p:nvPicPr>
          <p:cNvPr id="19460" name="Picture 4" descr="C:\Users\HP1\Desktop\WhatsApp Image 2021-10-08 at 16.35.4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697760"/>
            <a:ext cx="3168352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283968" y="239931"/>
            <a:ext cx="432048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497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55A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3.ВЫСОКАЯ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rgbClr val="C55A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55A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ДОЛЯ ОБУЧАЮЩИХСЯ С РИСКАМИ УЧЕБНОЙ НЕУСПЕШНОСТИ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497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поиска причин проблем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проведен анализ результатов контрольно-проверочных мероприятий за 2 последних года и выявление проблемных зон по каждому учебному предмету.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49700" algn="l"/>
              </a:tabLs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Отобраны технологии для решения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проблемы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:активизация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участия обучающихся в проектах, олимпиадах, конкурсах; проведение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профориентационных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бесед с родителями 8-9 классов с целью популяризации профессионального образования; оказание методической помощи родителям обучающихся с рисками учебной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неуспешности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через индивидуальную консультативную помощь; психологическое сопровождение, профилактика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буллинга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работа школьной службы медиации.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HP1\Desktop\мои фото\DCIM\Camera\20181210_1512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3744416" cy="2088232"/>
          </a:xfrm>
          <a:prstGeom prst="rect">
            <a:avLst/>
          </a:prstGeom>
          <a:noFill/>
        </p:spPr>
      </p:pic>
      <p:pic>
        <p:nvPicPr>
          <p:cNvPr id="1028" name="Picture 4" descr="C:\Users\HP1\Desktop\мои фото\DCIM\Camera\20181211_134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76872"/>
            <a:ext cx="3816424" cy="2160240"/>
          </a:xfrm>
          <a:prstGeom prst="rect">
            <a:avLst/>
          </a:prstGeom>
          <a:noFill/>
        </p:spPr>
      </p:pic>
      <p:pic>
        <p:nvPicPr>
          <p:cNvPr id="1029" name="Picture 5" descr="C:\Users\HP1\Desktop\мои фото\DCIM\100ANDRO\DSC_01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365104"/>
            <a:ext cx="3744416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23613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400" b="1" dirty="0" smtClean="0">
                <a:solidFill>
                  <a:srgbClr val="C55A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4.Низкое качество языковых и культурных барьеров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823520" y="1052736"/>
            <a:ext cx="4320480" cy="6248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17513" algn="l"/>
              </a:tabLst>
            </a:pP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поиска причин проблем :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 анализ возможных причин снижения языковых и культурных барьеров (учителями –предметниками и классными руководителями) 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17513" algn="l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Отобраны технологии решения проблем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17513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-Изучен уровень знаний грамотности и владения родным  и русским языком 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1751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-Проведены тренинги, семинары для педагогов,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751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открытые уроки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учителями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высшей и первой категориями, руководителями ШМО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самоанализ деятельности педагога.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751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-Устраивались конкурсы стихов на родном языке.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7513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-Учителя-словесники постоянно проводят работу над культурой речи.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751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751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7513" algn="l"/>
              </a:tabLs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HP1\Desktop\WhatsApp Image 2021-10-09 at 13.10.2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2880320" cy="2376264"/>
          </a:xfrm>
          <a:prstGeom prst="rect">
            <a:avLst/>
          </a:prstGeom>
          <a:noFill/>
        </p:spPr>
      </p:pic>
      <p:pic>
        <p:nvPicPr>
          <p:cNvPr id="2051" name="Picture 3" descr="C:\Users\HP1\Desktop\WhatsApp Image 2021-10-09 at 13.10.4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52936"/>
            <a:ext cx="2736304" cy="3024336"/>
          </a:xfrm>
          <a:prstGeom prst="rect">
            <a:avLst/>
          </a:prstGeom>
          <a:noFill/>
        </p:spPr>
      </p:pic>
      <p:pic>
        <p:nvPicPr>
          <p:cNvPr id="2052" name="Picture 4" descr="C:\Users\HP1\Desktop\WhatsApp Image 2021-10-09 at 13.10.0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2597" y="4221088"/>
            <a:ext cx="2391410" cy="26369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400" b="1" dirty="0" smtClean="0">
                <a:solidFill>
                  <a:srgbClr val="C55A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Родительское собрание по проекту «500+»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980728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20.05.2021 г состоялось Родительского собрания, на котором были рассмотрены важнейшие вопросы деятельности школы, в том числе участие в Федеральном проекте «500+». На собрании говорилось , что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2348881"/>
            <a:ext cx="4211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2021 году наша школа стала участницей проекта «500+».Проект запустило Министерство Просвещения РФ. Проект «500+» призван оказать содействие в достижении глобальной цели, обозначенной в указе президента по вхождению России в число 10 стран - лидеров по качеству общего образования.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Название проекта «500+» отражает задачу достижения функциональной грамотности в каждой школе, то есть достижение школой уровня подготовки учеников, соответствующего баллам выше 500 по шкале PISA.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C:\Users\HP1\Desktop\WhatsApp Image 2021-10-09 at 13.41.0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56992"/>
            <a:ext cx="3960440" cy="2880320"/>
          </a:xfrm>
          <a:prstGeom prst="rect">
            <a:avLst/>
          </a:prstGeom>
          <a:noFill/>
        </p:spPr>
      </p:pic>
      <p:pic>
        <p:nvPicPr>
          <p:cNvPr id="22534" name="Picture 6" descr="C:\Users\HP1\Desktop\1171645_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3960440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764704"/>
          <a:ext cx="8568952" cy="5768919"/>
        </p:xfrm>
        <a:graphic>
          <a:graphicData uri="http://schemas.openxmlformats.org/drawingml/2006/table">
            <a:tbl>
              <a:tblPr/>
              <a:tblGrid>
                <a:gridCol w="3942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6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2688">
                <a:tc>
                  <a:txBody>
                    <a:bodyPr/>
                    <a:lstStyle/>
                    <a:p>
                      <a:pPr marL="757555" marR="745490" algn="ctr">
                        <a:spcBef>
                          <a:spcPts val="123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Лично</a:t>
                      </a:r>
                      <a:r>
                        <a:rPr lang="ru-RU" sz="1800" b="1" spc="-45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для</a:t>
                      </a:r>
                      <a:r>
                        <a:rPr lang="ru-RU" sz="1800" b="1" spc="-3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куратора</a:t>
                      </a:r>
                      <a:r>
                        <a:rPr lang="ru-RU" sz="1800" b="1" spc="-3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проекта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marR="438150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Лично</a:t>
                      </a:r>
                      <a:r>
                        <a:rPr lang="ru-RU" sz="1600" b="1" spc="-8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для</a:t>
                      </a:r>
                      <a:r>
                        <a:rPr lang="ru-RU" sz="1600" b="1" spc="-65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руководителя</a:t>
                      </a:r>
                      <a:r>
                        <a:rPr lang="ru-RU" sz="1600" b="1" spc="-6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школы-участницы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проекта</a:t>
                      </a:r>
                      <a:r>
                        <a:rPr lang="ru-RU" sz="1600" b="1" spc="5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5962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105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405765" algn="l"/>
                          <a:tab pos="40703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саморазвитие;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  <a:p>
                      <a:pPr marL="342900" lvl="0" indent="-342900" algn="l">
                        <a:spcBef>
                          <a:spcPts val="365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405765" algn="l"/>
                          <a:tab pos="40703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личностный</a:t>
                      </a:r>
                      <a:r>
                        <a:rPr lang="ru-RU" sz="1400" spc="5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и</a:t>
                      </a:r>
                      <a:r>
                        <a:rPr lang="ru-RU" sz="1400" spc="2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профессиональный</a:t>
                      </a:r>
                      <a:r>
                        <a:rPr lang="ru-RU" sz="1400" spc="7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рост;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  <a:p>
                      <a:pPr marL="342900" lvl="0" indent="-342900" algn="l">
                        <a:spcBef>
                          <a:spcPts val="360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405765" algn="l"/>
                          <a:tab pos="40703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опыт</a:t>
                      </a:r>
                      <a:r>
                        <a:rPr lang="ru-RU" sz="1400" spc="-1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работы</a:t>
                      </a:r>
                      <a:r>
                        <a:rPr lang="ru-RU" sz="1400" spc="-3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с</a:t>
                      </a:r>
                      <a:r>
                        <a:rPr lang="ru-RU" sz="1400" spc="-3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новыми документами;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  <a:p>
                      <a:pPr marL="342900" marR="49530" lvl="0" indent="-342900" algn="l">
                        <a:lnSpc>
                          <a:spcPct val="12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40703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опыт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организации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конструктивного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взаимодействия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с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коллективом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другой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школы;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  <a:p>
                      <a:pPr marL="342900" marR="49530" lvl="0" indent="-342900" algn="l">
                        <a:lnSpc>
                          <a:spcPct val="12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40703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изучение новых систем оценивания работы</a:t>
                      </a:r>
                      <a:r>
                        <a:rPr lang="ru-RU" sz="1400" spc="-38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образовательных организаций</a:t>
                      </a:r>
                      <a:r>
                        <a:rPr lang="ru-RU" sz="1400" dirty="0" smtClean="0">
                          <a:latin typeface="Times New Roman"/>
                          <a:ea typeface="Arial"/>
                        </a:rPr>
                        <a:t>.</a:t>
                      </a:r>
                    </a:p>
                    <a:p>
                      <a:pPr marL="342900" marR="49530" lvl="0" indent="-342900" algn="l">
                        <a:lnSpc>
                          <a:spcPct val="12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407035" algn="l"/>
                        </a:tabLst>
                      </a:pPr>
                      <a:endParaRPr lang="ru-RU" sz="900" dirty="0">
                        <a:latin typeface="Times New Roman"/>
                        <a:ea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105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35115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Саморазвитие;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  <a:p>
                      <a:pPr marL="342900" lvl="0" indent="-342900" algn="l">
                        <a:spcBef>
                          <a:spcPts val="365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35115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личностный</a:t>
                      </a:r>
                      <a:r>
                        <a:rPr lang="ru-RU" sz="1400" spc="4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и</a:t>
                      </a:r>
                      <a:r>
                        <a:rPr lang="ru-RU" sz="1400" spc="3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профессиональный</a:t>
                      </a:r>
                      <a:r>
                        <a:rPr lang="ru-RU" sz="1400" spc="6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рост;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  <a:p>
                      <a:pPr marL="342900" marR="46990" lvl="0" indent="-342900" algn="l">
                        <a:lnSpc>
                          <a:spcPct val="12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35115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опыт</a:t>
                      </a:r>
                      <a:r>
                        <a:rPr lang="ru-RU" sz="1400" spc="40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преодоления факторов риска и проблемных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зон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внутри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коллектива,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включение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школьного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коллектива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в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совместную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деятельность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по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преодолению</a:t>
                      </a:r>
                      <a:r>
                        <a:rPr lang="ru-RU" sz="1400" spc="1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рисков;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  <a:p>
                      <a:pPr marL="342900" marR="45720" lvl="0" indent="-342900" algn="l">
                        <a:lnSpc>
                          <a:spcPct val="12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SzPts val="1600"/>
                        <a:buFont typeface="Arial"/>
                        <a:buChar char="•"/>
                        <a:tabLst>
                          <a:tab pos="35115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Arial"/>
                        </a:rPr>
                        <a:t>применение новых методов работы образовательной</a:t>
                      </a:r>
                      <a:r>
                        <a:rPr lang="ru-RU" sz="1400" spc="-38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организации</a:t>
                      </a:r>
                      <a:r>
                        <a:rPr lang="ru-RU" sz="1400" spc="3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по</a:t>
                      </a:r>
                      <a:r>
                        <a:rPr lang="ru-RU" sz="1400" spc="5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реализации</a:t>
                      </a:r>
                      <a:r>
                        <a:rPr lang="ru-RU" sz="1400" spc="40" dirty="0"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Arial"/>
                        </a:rPr>
                        <a:t>программы развития.</a:t>
                      </a:r>
                      <a:endParaRPr lang="ru-RU" sz="900" dirty="0">
                        <a:latin typeface="Times New Roman"/>
                        <a:ea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1830">
                <a:tc>
                  <a:txBody>
                    <a:bodyPr/>
                    <a:lstStyle/>
                    <a:p>
                      <a:pPr marL="62865" marR="50165" algn="l">
                        <a:lnSpc>
                          <a:spcPct val="12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tabLst>
                          <a:tab pos="1614805" algn="l"/>
                          <a:tab pos="3411855" algn="l"/>
                        </a:tabLst>
                      </a:pPr>
                      <a:endParaRPr lang="ru-RU" sz="1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62865" marR="50165" algn="ctr">
                        <a:lnSpc>
                          <a:spcPct val="12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  <a:tabLst>
                          <a:tab pos="1614805" algn="l"/>
                          <a:tab pos="3411855" algn="l"/>
                        </a:tabLs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Для</a:t>
                      </a:r>
                      <a:r>
                        <a:rPr lang="ru-RU" sz="1800" b="1" spc="5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школы,</a:t>
                      </a:r>
                      <a:r>
                        <a:rPr lang="ru-RU" sz="1800" b="1" spc="5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800" b="1" spc="5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которой</a:t>
                      </a:r>
                      <a:r>
                        <a:rPr lang="ru-RU" sz="1800" b="1" spc="5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работает</a:t>
                      </a:r>
                      <a:r>
                        <a:rPr lang="ru-RU" sz="1800" b="1" spc="5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куратор</a:t>
                      </a:r>
                    </a:p>
                    <a:p>
                      <a:pPr marL="62865" marR="50165" algn="l">
                        <a:lnSpc>
                          <a:spcPct val="12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ü"/>
                        <a:tabLst>
                          <a:tab pos="1614805" algn="l"/>
                          <a:tab pos="3411855" algn="l"/>
                        </a:tabLst>
                      </a:pPr>
                      <a:r>
                        <a:rPr lang="ru-RU" sz="1800" b="1" spc="5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появилась</a:t>
                      </a:r>
                      <a:r>
                        <a:rPr lang="ru-RU" sz="1400" baseline="0" dirty="0" smtClean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возможность</a:t>
                      </a:r>
                      <a:r>
                        <a:rPr lang="ru-RU" sz="1400" baseline="0" dirty="0" smtClean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провести</a:t>
                      </a:r>
                      <a:r>
                        <a:rPr lang="ru-RU" sz="1400" spc="-390" dirty="0" smtClean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сравнительный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анализ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наличия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аналогичных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рисков,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определить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слабые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места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спланировать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мероприятия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по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минимизации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таких</a:t>
                      </a:r>
                      <a:r>
                        <a:rPr lang="ru-RU" sz="1400" spc="1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рисков.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6350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   Для</a:t>
                      </a:r>
                      <a:r>
                        <a:rPr lang="ru-RU" sz="1800" b="1" spc="-35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школы-участницы проекта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Bef>
                          <a:spcPts val="370"/>
                        </a:spcBef>
                        <a:spcAft>
                          <a:spcPts val="0"/>
                        </a:spcAft>
                        <a:buClr>
                          <a:srgbClr val="2E2B1F"/>
                        </a:buClr>
                        <a:buSzPts val="1600"/>
                        <a:buFont typeface="Wingdings"/>
                        <a:buChar char=""/>
                        <a:tabLst>
                          <a:tab pos="351155" algn="l"/>
                        </a:tabLst>
                      </a:pP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появилась   </a:t>
                      </a:r>
                      <a:r>
                        <a:rPr lang="ru-RU" sz="1400" spc="23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возможность    </a:t>
                      </a:r>
                      <a:r>
                        <a:rPr lang="ru-RU" sz="1400" spc="22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вскрыть    </a:t>
                      </a:r>
                      <a:r>
                        <a:rPr lang="ru-RU" sz="1400" spc="24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имеющиеся</a:t>
                      </a:r>
                      <a:endParaRPr lang="ru-RU" sz="900" dirty="0">
                        <a:latin typeface="Times New Roman"/>
                        <a:ea typeface="Wingdings"/>
                        <a:cs typeface="Wingdings"/>
                      </a:endParaRPr>
                    </a:p>
                    <a:p>
                      <a:pPr marL="350520" algn="l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проблемы,</a:t>
                      </a:r>
                      <a:r>
                        <a:rPr lang="ru-RU" sz="1400" spc="-2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осознать</a:t>
                      </a:r>
                      <a:r>
                        <a:rPr lang="ru-RU" sz="1400" spc="-1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400" spc="-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принять</a:t>
                      </a:r>
                      <a:r>
                        <a:rPr lang="ru-RU" sz="1400" spc="-5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их;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  <a:p>
                      <a:pPr marL="342900" marR="48260" lvl="0" indent="-342900" algn="l">
                        <a:lnSpc>
                          <a:spcPct val="120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  <a:buClr>
                          <a:srgbClr val="2E2B1F"/>
                        </a:buClr>
                        <a:buSzPts val="1600"/>
                        <a:buFont typeface="Wingdings"/>
                        <a:buChar char=""/>
                        <a:tabLst>
                          <a:tab pos="351155" algn="l"/>
                        </a:tabLst>
                      </a:pP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проведена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большая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работа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по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объединению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и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сплочению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педагогического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коллектива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для</a:t>
                      </a:r>
                      <a:r>
                        <a:rPr lang="ru-RU" sz="1400" spc="-38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преодоления</a:t>
                      </a:r>
                      <a:r>
                        <a:rPr lang="ru-RU" sz="1400" spc="1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выявленных</a:t>
                      </a:r>
                      <a:r>
                        <a:rPr lang="ru-RU" sz="1400" spc="2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рисков;</a:t>
                      </a:r>
                      <a:endParaRPr lang="ru-RU" sz="900" dirty="0">
                        <a:latin typeface="Times New Roman"/>
                        <a:ea typeface="Wingdings"/>
                        <a:cs typeface="Wingdings"/>
                      </a:endParaRPr>
                    </a:p>
                    <a:p>
                      <a:pPr marL="342900" marR="46990" lvl="0" indent="-342900" algn="l">
                        <a:lnSpc>
                          <a:spcPct val="12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  <a:buClr>
                          <a:srgbClr val="2E2B1F"/>
                        </a:buClr>
                        <a:buSzPts val="1600"/>
                        <a:buFont typeface="Wingdings"/>
                        <a:buChar char=""/>
                        <a:tabLst>
                          <a:tab pos="351155" algn="l"/>
                        </a:tabLst>
                      </a:pP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поставлена и выполняется задача перехода ОО из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кагорты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ШНОР в школу с эффективным режимом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работы,</a:t>
                      </a:r>
                      <a:r>
                        <a:rPr lang="ru-RU" sz="1400" spc="38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что</a:t>
                      </a:r>
                      <a:r>
                        <a:rPr lang="ru-RU" sz="1400" spc="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позволит</a:t>
                      </a:r>
                      <a:r>
                        <a:rPr lang="ru-RU" sz="1400" spc="1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повысить</a:t>
                      </a:r>
                      <a:r>
                        <a:rPr lang="ru-RU" sz="1400" spc="5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Wingdings"/>
                          <a:cs typeface="Wingdings"/>
                        </a:rPr>
                        <a:t>имидж</a:t>
                      </a:r>
                      <a:endParaRPr lang="ru-RU" sz="900" dirty="0">
                        <a:latin typeface="Times New Roman"/>
                        <a:ea typeface="Wingdings"/>
                        <a:cs typeface="Wingdings"/>
                      </a:endParaRPr>
                    </a:p>
                    <a:p>
                      <a:pPr marL="350520" algn="l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образовательного</a:t>
                      </a:r>
                      <a:r>
                        <a:rPr lang="ru-RU" sz="1400" spc="-8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2E2B1F"/>
                          </a:solidFill>
                          <a:latin typeface="Times New Roman"/>
                          <a:ea typeface="Times New Roman"/>
                        </a:rPr>
                        <a:t>учреждения.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-463897"/>
            <a:ext cx="892436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0838" algn="l"/>
              </a:tabLst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BE900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0838" algn="l"/>
              </a:tabLst>
            </a:pPr>
            <a:endParaRPr lang="ru-RU" sz="2200" b="1" dirty="0" smtClean="0">
              <a:solidFill>
                <a:srgbClr val="BE900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0838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BE9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       РАБОТА В ПРОЕКТЕ «500+ «ПОЗВОЛИЛА ПРИОБРЕСТИ ОПЫТ: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08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HP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960440" cy="27363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31840" y="332657"/>
            <a:ext cx="561662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endParaRPr lang="ru-RU" sz="2800" b="1" dirty="0" smtClean="0">
              <a:solidFill>
                <a:srgbClr val="C55A1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endParaRPr lang="ru-RU" sz="2800" b="1" dirty="0" smtClean="0">
              <a:solidFill>
                <a:srgbClr val="C55A1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800" b="1" dirty="0" smtClean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Значение слова «ШКОЛА» в словаре Ожегова предельно лаконично: «учебное заведение».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800" b="1" dirty="0" smtClean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А от коллектива педагогов зависит, будет ли оно просто «заведение» или станет добрым и уютным местом, где вырастают следующие поколения школьников. 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800" b="1" dirty="0" smtClean="0">
                <a:solidFill>
                  <a:srgbClr val="C55A11"/>
                </a:solidFill>
                <a:latin typeface="Times New Roman" pitchFamily="18" charset="0"/>
                <a:cs typeface="Times New Roman" pitchFamily="18" charset="0"/>
              </a:rPr>
              <a:t>Наш коллектив именно к этому и стремится.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417" y="620688"/>
            <a:ext cx="835804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4760580"/>
            <a:ext cx="77723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hlinkClick r:id="rId2"/>
              </a:rPr>
              <a:t>https://novob.dagestanschool.ru/?section_id=327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212976"/>
            <a:ext cx="815698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Ссылка на раздел «Проект 500+» 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официальном сайте школы</a:t>
            </a:r>
            <a:endParaRPr lang="ru-RU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435975" cy="485298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Школа-участница                               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Проекта «500+»                                              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Новобирюзякская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СОШ»      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РД,Кизлярский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район,                       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 Новый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Бирюзяк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HP1\Downloads\WhatsApp Image 2021-10-09 at 15.05.06 (1).jpeg"/>
          <p:cNvPicPr>
            <a:picLocks noChangeAspect="1" noChangeArrowheads="1"/>
          </p:cNvPicPr>
          <p:nvPr/>
        </p:nvPicPr>
        <p:blipFill>
          <a:blip r:embed="rId2" cstate="print"/>
          <a:srcRect t="28096"/>
          <a:stretch>
            <a:fillRect/>
          </a:stretch>
        </p:blipFill>
        <p:spPr bwMode="auto">
          <a:xfrm>
            <a:off x="1547664" y="188640"/>
            <a:ext cx="6066303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ШКОЛЫ- УЧАСТНИЦЫ ПРОЕКТА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«500+»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 о школе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контингенте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обучающихся: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Школа расположена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с. Новый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Бирюзяк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в школе -103 обучающихся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Количество обучающихся у которых русский язык не является родным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78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челов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ек.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C:\Users\HP1\Desktop\мои фото\фото 20.18 г\20181029_115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628800"/>
            <a:ext cx="5112568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НАЦИОНАЛЬНЫЙ СОСТАВ УЧАЩИХСЯ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             </a:t>
            </a:r>
            <a:br>
              <a:rPr lang="ru-RU" b="1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HP1\Desktop\мои фото\20160920_1151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4896544" cy="39890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868144" y="2564904"/>
            <a:ext cx="302433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Аварцы-65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Даргинцы-11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Лакцы-2</a:t>
            </a:r>
          </a:p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Русские-25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1\Desktop\WhatsApp Image 2021-10-08 at 15.42.2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5184576" cy="4248472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68686" y="-3634664"/>
            <a:ext cx="900663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КОЛЛЕКТИВ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724128" y="1052736"/>
            <a:ext cx="266429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Всего-18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кв.категория-1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кв. категория-1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 образование-15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Имеют звание-2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Возрастной состав: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40 лет-4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40 и старше- 14.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92696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400" b="1" dirty="0" smtClean="0">
                <a:solidFill>
                  <a:srgbClr val="C55A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Педсовет по реализации проекта «500+»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3995678"/>
            <a:ext cx="67687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 проведен педсовет по реализации проекта «500+», на повестке дня которого были рассмотрены следующие вопросы: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---Анализ рисковых профилей школы 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  <a:tabLst>
                <a:tab pos="3949700" algn="l"/>
              </a:tabLs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---Утверждение дорожной карты по реализации проекта «500+» и программ преодоления рисковых профилей.</a:t>
            </a:r>
          </a:p>
        </p:txBody>
      </p:sp>
      <p:pic>
        <p:nvPicPr>
          <p:cNvPr id="23555" name="Picture 3" descr="C:\Users\HP1\Desktop\pedsov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7128792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4888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Выделены рисковые профили школы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11560" y="724241"/>
            <a:ext cx="813690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08013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55A1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08013" algn="l"/>
              </a:tabLst>
            </a:pPr>
            <a:endParaRPr lang="ru-RU" b="1" dirty="0">
              <a:solidFill>
                <a:srgbClr val="C55A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29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08013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55A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1.НИЗКИЙ УРОВЕНЬ ОСНАЩЕНИЯ ШКОЛЫ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801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поиска причин проблем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проведена инвентаризация оборудования в школе и составлен план по улучшению уровня оснащения школы.</a:t>
            </a:r>
          </a:p>
          <a:p>
            <a:pPr lvl="0" indent="44291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08013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Отобраны технологии для решения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проблемы: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80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базе школы открыт Центр цифрового и гуманитарного профилей «Точка Роста». Кабинеты Центра оснащены современным цифровым оборудованием. Оборудованием для обучения  оказания первой помощи. Наглядно-методический материал для обучения игре в шахматы. </a:t>
            </a: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80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базе школы реализуется Федеральный проект «Успех каждого ребенка» и национальный проект «Образование» по программе «Планета будущего» (агроэкология).</a:t>
            </a: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8013" algn="l"/>
              </a:tabLs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80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29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801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0" name="Picture 8" descr="C:\Users\HP1\Downloads\WhatsApp Image 2021-10-09 at 15.19.38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4248472" cy="3199630"/>
          </a:xfrm>
          <a:prstGeom prst="rect">
            <a:avLst/>
          </a:prstGeom>
          <a:noFill/>
        </p:spPr>
      </p:pic>
      <p:pic>
        <p:nvPicPr>
          <p:cNvPr id="28681" name="Picture 9" descr="C:\Users\HP1\Downloads\WhatsApp Image 2021-10-09 at 15.19.39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852936"/>
            <a:ext cx="5404413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HP1\Downloads\WhatsApp Image 2021-10-09 at 15.16.1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6400711" cy="3600400"/>
          </a:xfrm>
          <a:prstGeom prst="rect">
            <a:avLst/>
          </a:prstGeom>
          <a:noFill/>
        </p:spPr>
      </p:pic>
      <p:pic>
        <p:nvPicPr>
          <p:cNvPr id="29699" name="Picture 3" descr="C:\Users\HP1\Downloads\WhatsApp Image 2021-10-09 at 15.16.09.jpeg"/>
          <p:cNvPicPr>
            <a:picLocks noChangeAspect="1" noChangeArrowheads="1"/>
          </p:cNvPicPr>
          <p:nvPr/>
        </p:nvPicPr>
        <p:blipFill>
          <a:blip r:embed="rId3" cstate="print"/>
          <a:srcRect r="32281"/>
          <a:stretch>
            <a:fillRect/>
          </a:stretch>
        </p:blipFill>
        <p:spPr bwMode="auto">
          <a:xfrm>
            <a:off x="3707904" y="2852936"/>
            <a:ext cx="5040560" cy="3523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289</TotalTime>
  <Words>824</Words>
  <Application>Microsoft Office PowerPoint</Application>
  <PresentationFormat>Экран (4:3)</PresentationFormat>
  <Paragraphs>130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      РАБОТА ШКОЛЫ-УЧАСТНИЦЫ ПРОЕКТА 500+ ПО РЕАЛИЗАЦИИ АНТИРИСКОВЫХ ПРОГРАММ </vt:lpstr>
      <vt:lpstr>Презентация PowerPoint</vt:lpstr>
      <vt:lpstr>  КРАТКАЯ ХАРАКТЕРИСТИКА ШКОЛЫ- УЧАСТНИЦЫ ПРОЕКТА «500+» </vt:lpstr>
      <vt:lpstr>   НАЦИОНАЛЬНЫЙ СОСТАВ УЧАЩИХСЯ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РАБОТА ШКОЛЫ-УЧАСТНИЦЫ ПРОЕКТА 500+ ПО РЕАЛИЗАЦИИ АНТИРИСКОВЫХ ПРОГРАММ </dc:title>
  <dc:creator>HP1</dc:creator>
  <cp:lastModifiedBy>Эльмира Ханмагомедова</cp:lastModifiedBy>
  <cp:revision>3</cp:revision>
  <dcterms:created xsi:type="dcterms:W3CDTF">2021-10-08T11:57:52Z</dcterms:created>
  <dcterms:modified xsi:type="dcterms:W3CDTF">2021-10-09T12:39:31Z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